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5" r:id="rId2"/>
    <p:sldId id="269" r:id="rId3"/>
    <p:sldId id="324" r:id="rId4"/>
    <p:sldId id="348" r:id="rId5"/>
    <p:sldId id="329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268" r:id="rId17"/>
    <p:sldId id="290" r:id="rId18"/>
    <p:sldId id="325" r:id="rId19"/>
    <p:sldId id="323" r:id="rId20"/>
    <p:sldId id="334" r:id="rId21"/>
    <p:sldId id="335" r:id="rId22"/>
    <p:sldId id="336" r:id="rId23"/>
    <p:sldId id="337" r:id="rId24"/>
    <p:sldId id="338" r:id="rId25"/>
    <p:sldId id="326" r:id="rId26"/>
    <p:sldId id="339" r:id="rId27"/>
    <p:sldId id="342" r:id="rId28"/>
    <p:sldId id="343" r:id="rId29"/>
    <p:sldId id="344" r:id="rId30"/>
    <p:sldId id="346" r:id="rId31"/>
    <p:sldId id="345" r:id="rId32"/>
    <p:sldId id="347" r:id="rId33"/>
    <p:sldId id="340" r:id="rId34"/>
    <p:sldId id="341" r:id="rId35"/>
    <p:sldId id="296" r:id="rId36"/>
    <p:sldId id="289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6E8"/>
    <a:srgbClr val="EBF1F9"/>
    <a:srgbClr val="2147C1"/>
    <a:srgbClr val="69BFFF"/>
    <a:srgbClr val="ED9393"/>
    <a:srgbClr val="B28659"/>
    <a:srgbClr val="E5D8C9"/>
    <a:srgbClr val="FDC467"/>
    <a:srgbClr val="05264E"/>
    <a:srgbClr val="3F668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71654" autoAdjust="0"/>
  </p:normalViewPr>
  <p:slideViewPr>
    <p:cSldViewPr snapToGrid="0" showGuides="1">
      <p:cViewPr varScale="1">
        <p:scale>
          <a:sx n="48" d="100"/>
          <a:sy n="48" d="100"/>
        </p:scale>
        <p:origin x="67" y="8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65EA-7CC2-4606-9F91-C4DAE2776A80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046F8-9B5C-4287-BF3D-9B6B1A8DE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2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47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0EAA1-DC62-2937-AF6E-E37E3F7DC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6D3C06-5261-38D6-C016-18E03AA90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58D1C2-150F-706F-E69C-A77481AE3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9D5ABE-28CD-29F0-D6CE-B2453050F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75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A4BF9-834A-C1F8-341A-20D66A854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6C4183-DA70-F2C9-1C5E-D31CF0236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6FBB94-44D6-2133-251E-15E3EA21D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FF7A29-D633-286A-ABC4-235016809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13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C948B-42DB-F159-FD3A-F917AE2BC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1AF167-CAA6-796B-5815-E3DC0E542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8344F8-E75C-10E1-5F24-B0382F9EE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32250-E278-CAC6-D26E-1FF751A90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68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19C9B-4150-4DAF-CE1F-B876CE9D5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87AC6D-7DBF-9208-2360-6AD69C5465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0F4C8D-1919-D43F-1F14-F02044073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CC421E-A030-A268-E316-CCCDE2F5F6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94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ABEB6-511F-172B-D4C2-B9DA48CE1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F02D4D-44AC-B786-C499-CDA7B792D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CD1DBF-1FD0-56AE-FBE3-1D3BBE276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CB007F-3169-2571-559C-71E9F16F2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688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AC564-BE29-7E50-5AD4-DB634387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DB91E1-003B-2451-6A2A-01F764D33D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64B35B-1D25-7B6E-DED4-869764603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7E685-B655-9857-64D2-50E9DF9D8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31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3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130A9-D705-D58D-CA88-D39DE45EE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F7CFD2-20BB-7B45-5C2A-97986F958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C37946-3C84-7BE9-8BB5-AE66433DE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35982E-E169-8CD8-C0CC-5B47541CA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3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90FBC-5E7A-1DD1-59FF-22C4C7801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337D3E-A64C-11A8-6EAD-8880B66F7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C857FE-B5E7-690D-CBAC-83CB916B4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5BEADC-CF95-A782-B815-F5E9C2B43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273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13575-B76F-BA56-A17A-D41DFE496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5E991B-559C-37B9-A5B7-53ECD3089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EAB954-FB6D-ED80-B611-EA6C19A5E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64B82F-D732-000C-092F-ABD25984B2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05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98FD6-FD0A-DF0B-AD7F-481353196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5F5E1A-BDEA-45E9-BB3D-4D8DD0E2D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DC69C8-055F-49B2-8954-D38235071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C5C2E6-0527-7AD2-91A2-CB794D043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253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301880" y="2767280"/>
            <a:ext cx="75882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신입생 </a:t>
            </a:r>
            <a:r>
              <a:rPr lang="en-US" altLang="ko-KR" sz="8000" b="1" dirty="0">
                <a:solidFill>
                  <a:schemeClr val="bg1"/>
                </a:solidFill>
              </a:rPr>
              <a:t>Java </a:t>
            </a:r>
            <a:r>
              <a:rPr lang="ko-KR" altLang="en-US" sz="8000" b="1" dirty="0">
                <a:solidFill>
                  <a:schemeClr val="bg1"/>
                </a:solidFill>
              </a:rPr>
              <a:t>교육</a:t>
            </a:r>
            <a:endParaRPr lang="en-US" altLang="ko-KR" sz="8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400661" y="5189586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교육부장   </a:t>
            </a:r>
            <a:r>
              <a:rPr lang="en-US" altLang="ko-KR" sz="2800" dirty="0">
                <a:solidFill>
                  <a:schemeClr val="bg1"/>
                </a:solidFill>
              </a:rPr>
              <a:t>20 </a:t>
            </a:r>
            <a:r>
              <a:rPr lang="ko-KR" altLang="en-US" sz="2800" dirty="0">
                <a:solidFill>
                  <a:schemeClr val="bg1"/>
                </a:solidFill>
              </a:rPr>
              <a:t>이어진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E2250-E268-44F1-68C7-59038360A76B}"/>
              </a:ext>
            </a:extLst>
          </p:cNvPr>
          <p:cNvSpPr txBox="1"/>
          <p:nvPr/>
        </p:nvSpPr>
        <p:spPr>
          <a:xfrm>
            <a:off x="4014336" y="2059394"/>
            <a:ext cx="416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2024</a:t>
            </a:r>
            <a:r>
              <a:rPr lang="ko-KR" altLang="en-US" sz="4000" b="1" dirty="0">
                <a:solidFill>
                  <a:schemeClr val="bg1"/>
                </a:solidFill>
              </a:rPr>
              <a:t>학년도 </a:t>
            </a:r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r>
              <a:rPr lang="ko-KR" altLang="en-US" sz="4000" b="1" dirty="0">
                <a:solidFill>
                  <a:schemeClr val="bg1"/>
                </a:solidFill>
              </a:rPr>
              <a:t>학기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4F4FDB-5D76-A9C5-A013-305A5CCD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97" y="960527"/>
            <a:ext cx="2949196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B71D-C98C-C6EC-2DDC-50D2E9D0E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3287E6-0661-86D6-88F5-FB72D235349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9562B-9F16-C6F6-B5BF-0B606D0FD3D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1E954-3624-544E-F8FA-B5022DD10520}"/>
              </a:ext>
            </a:extLst>
          </p:cNvPr>
          <p:cNvSpPr txBox="1"/>
          <p:nvPr/>
        </p:nvSpPr>
        <p:spPr>
          <a:xfrm>
            <a:off x="1724063" y="536865"/>
            <a:ext cx="3957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예제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118827-BCA7-E23A-F7C8-5BA243B935C6}"/>
              </a:ext>
            </a:extLst>
          </p:cNvPr>
          <p:cNvSpPr/>
          <p:nvPr/>
        </p:nvSpPr>
        <p:spPr>
          <a:xfrm>
            <a:off x="934116" y="1179051"/>
            <a:ext cx="4966534" cy="54784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070D6F-0D5A-62A5-D9E4-A51438E72598}"/>
              </a:ext>
            </a:extLst>
          </p:cNvPr>
          <p:cNvSpPr/>
          <p:nvPr/>
        </p:nvSpPr>
        <p:spPr>
          <a:xfrm>
            <a:off x="6365077" y="1179051"/>
            <a:ext cx="4966534" cy="54784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BF7E32AC-C80D-8956-DB0C-6FDDD3B5C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277" y="1716561"/>
            <a:ext cx="4717581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(num)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(1);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(“yes”);    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(“default”);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96F06DDB-F201-4D0B-6387-94B2332C6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1716561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AF28BD52-9E25-7148-AAE7-E565A9917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2262315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F0BF7642-F033-B440-EB4E-D018043F4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3495934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EE75018E-C028-FB85-CD14-CEAF00B33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4049932"/>
            <a:ext cx="3661784" cy="1938992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1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</a:t>
            </a:r>
          </a:p>
          <a:p>
            <a:pPr algn="ctr" eaLnBrk="1" hangingPunct="1">
              <a:spcBef>
                <a:spcPct val="50000"/>
              </a:spcBef>
            </a:pP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04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ABEA2-AD09-AB16-9012-50B7AF73F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C74FC81-3C51-0F35-7D11-70977A7F47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9AC98C-9080-0C81-E1F1-FDC8711572E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9498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sp>
        <p:nvSpPr>
          <p:cNvPr id="6" name="Text Box 49">
            <a:extLst>
              <a:ext uri="{FF2B5EF4-FFF2-40B4-BE49-F238E27FC236}">
                <a16:creationId xmlns:a16="http://schemas.microsoft.com/office/drawing/2014/main" id="{370FB231-C2FB-1991-0E57-C075D40A1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4149371"/>
            <a:ext cx="1103872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도전과제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if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문이 아닌 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switch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문으로 문제를 풀어보자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69817-37BE-AB7C-6617-62F2F7E8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994743"/>
            <a:ext cx="8547621" cy="19389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C94A95-E8CA-A65C-9794-FB8688FED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31" y="1994743"/>
            <a:ext cx="1443606" cy="757535"/>
          </a:xfrm>
          <a:prstGeom prst="rect">
            <a:avLst/>
          </a:prstGeom>
        </p:spPr>
      </p:pic>
      <p:sp>
        <p:nvSpPr>
          <p:cNvPr id="9" name="Text Box 49">
            <a:extLst>
              <a:ext uri="{FF2B5EF4-FFF2-40B4-BE49-F238E27FC236}">
                <a16:creationId xmlns:a16="http://schemas.microsoft.com/office/drawing/2014/main" id="{A912C57A-ACC3-877F-E93F-C38B45309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5503685"/>
            <a:ext cx="1103872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힌트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나누기 연산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211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15ACD-74B7-3736-0EC4-41C9B3D63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ECFAA4D-34B8-682E-88CE-040E5B5641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80AAAA-A978-DAAA-DFBC-1B1DEA9F346C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C16670-1FF1-83A0-CAD3-EDEBCCEE0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7" y="1734878"/>
            <a:ext cx="5651113" cy="47105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532BDC-DF43-9E22-7703-6FFFAF91F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470" y="204536"/>
            <a:ext cx="3529763" cy="644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4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572FA-2509-9E2F-79FF-FF5DC3661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99649E49-8144-0C00-FCAB-5E8035F435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C56A79-8DAF-9D58-E039-68F3FBC577FC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rgbClr val="FF0000"/>
                </a:solidFill>
              </a:rPr>
              <a:t>도전문제 </a:t>
            </a:r>
            <a:r>
              <a:rPr lang="en-US" altLang="ko-KR" sz="7000" b="1" dirty="0">
                <a:solidFill>
                  <a:srgbClr val="FF0000"/>
                </a:solidFill>
              </a:rPr>
              <a:t>- </a:t>
            </a:r>
            <a:r>
              <a:rPr lang="ko-KR" altLang="en-US" sz="7000" b="1" dirty="0">
                <a:solidFill>
                  <a:srgbClr val="FF0000"/>
                </a:solidFill>
              </a:rPr>
              <a:t>백준 </a:t>
            </a:r>
            <a:r>
              <a:rPr lang="en-US" altLang="ko-KR" sz="7000" b="1" dirty="0">
                <a:solidFill>
                  <a:srgbClr val="FF0000"/>
                </a:solidFill>
              </a:rPr>
              <a:t>2753</a:t>
            </a:r>
            <a:r>
              <a:rPr lang="ko-KR" altLang="en-US" sz="7000" b="1" dirty="0">
                <a:solidFill>
                  <a:srgbClr val="FF0000"/>
                </a:solidFill>
              </a:rPr>
              <a:t>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E7DD34-70B6-3FA5-B1DE-61FCCF4C1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684" y="1845210"/>
            <a:ext cx="8762121" cy="20346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269731-AA96-05A5-4267-941C38F15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16" y="1845210"/>
            <a:ext cx="1370268" cy="705485"/>
          </a:xfrm>
          <a:prstGeom prst="rect">
            <a:avLst/>
          </a:prstGeom>
        </p:spPr>
      </p:pic>
      <p:sp>
        <p:nvSpPr>
          <p:cNvPr id="11" name="Text Box 49">
            <a:extLst>
              <a:ext uri="{FF2B5EF4-FFF2-40B4-BE49-F238E27FC236}">
                <a16:creationId xmlns:a16="http://schemas.microsoft.com/office/drawing/2014/main" id="{23BA41AE-74CB-7F0C-2CC3-0157D8424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4478619"/>
            <a:ext cx="1103872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도전과제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논리 연산자를 사용해서 문제를 풀어보자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1963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DD43D-DE46-0027-B17A-26F40C456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B18AD5F3-D0FF-6C0B-9527-01BA5D62B7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6E998B-E7D9-F6AF-FD9C-0290383F23B8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94D94-55A1-FD89-1184-327E108E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56" y="740697"/>
            <a:ext cx="4257806" cy="5948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39D187-D2F3-714E-9FA1-38257ADAD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94" y="1521443"/>
            <a:ext cx="5922606" cy="34175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87E572-3347-8CC6-EC67-748BA9DA1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82" y="5107400"/>
            <a:ext cx="939947" cy="15821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D2BF4D-7E14-AF3B-CD3B-337903EBC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517" y="5095986"/>
            <a:ext cx="962192" cy="16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1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5F90C-87D9-BBAE-E8FE-43E045DF1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44A8252A-DE5E-F6C9-A10C-347AEBA0D4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9C3A7E-4F02-008E-55A1-70483B6AEA6B}"/>
              </a:ext>
            </a:extLst>
          </p:cNvPr>
          <p:cNvSpPr/>
          <p:nvPr/>
        </p:nvSpPr>
        <p:spPr>
          <a:xfrm>
            <a:off x="60631" y="1582147"/>
            <a:ext cx="5714527" cy="29577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14653B-B06F-7E0B-968E-2B5DA445F373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1F0922-1855-F20A-B47C-DB8C3867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789" y="1602822"/>
            <a:ext cx="6227874" cy="42761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51C1A9-44C8-586B-3DBE-46405FB79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24" y="1845914"/>
            <a:ext cx="5308101" cy="237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2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0DD26-7F5B-D635-D317-0F28102C6EF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5080336" y="156005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  <a:latin typeface="+mj-ea"/>
                <a:ea typeface="+mj-ea"/>
              </a:rPr>
              <a:t>반복문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1824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반복문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C4712C3F-80D2-34C0-9D54-D9E814DFC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7596" y="5957103"/>
            <a:ext cx="681680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들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을 반복해서 수행할 때 사용</a:t>
            </a:r>
            <a:endParaRPr lang="en-US" altLang="ko-KR" sz="32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349127B8-D682-6AE1-7E8F-D3C0973CD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6048" y="1461665"/>
            <a:ext cx="105823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5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for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AAE20539-18F0-8F15-F631-46ABA793B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07" y="4965448"/>
            <a:ext cx="305831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5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do-while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C0FD5A39-0FFE-4DC8-EDE3-066B22A52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1882" y="4534561"/>
            <a:ext cx="208214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5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while</a:t>
            </a:r>
          </a:p>
        </p:txBody>
      </p:sp>
      <p:pic>
        <p:nvPicPr>
          <p:cNvPr id="11" name="Picture 24">
            <a:extLst>
              <a:ext uri="{FF2B5EF4-FFF2-40B4-BE49-F238E27FC236}">
                <a16:creationId xmlns:a16="http://schemas.microsoft.com/office/drawing/2014/main" id="{DEE7FDF4-E5FD-E708-877C-0E222ED3E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731" y="1361352"/>
            <a:ext cx="3576477" cy="157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37">
            <a:extLst>
              <a:ext uri="{FF2B5EF4-FFF2-40B4-BE49-F238E27FC236}">
                <a16:creationId xmlns:a16="http://schemas.microsoft.com/office/drawing/2014/main" id="{7472FDE9-6814-C367-34CF-F5DC24EC0038}"/>
              </a:ext>
            </a:extLst>
          </p:cNvPr>
          <p:cNvGrpSpPr>
            <a:grpSpLocks/>
          </p:cNvGrpSpPr>
          <p:nvPr/>
        </p:nvGrpSpPr>
        <p:grpSpPr bwMode="auto">
          <a:xfrm>
            <a:off x="5475365" y="1313801"/>
            <a:ext cx="4780672" cy="1380786"/>
            <a:chOff x="2472" y="2523"/>
            <a:chExt cx="2608" cy="635"/>
          </a:xfrm>
        </p:grpSpPr>
        <p:grpSp>
          <p:nvGrpSpPr>
            <p:cNvPr id="13" name="Group 33">
              <a:extLst>
                <a:ext uri="{FF2B5EF4-FFF2-40B4-BE49-F238E27FC236}">
                  <a16:creationId xmlns:a16="http://schemas.microsoft.com/office/drawing/2014/main" id="{7D864AC3-5ADF-C329-4CB8-2BDED190DB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23"/>
              <a:ext cx="2019" cy="635"/>
              <a:chOff x="2993" y="2478"/>
              <a:chExt cx="2019" cy="635"/>
            </a:xfrm>
          </p:grpSpPr>
          <p:pic>
            <p:nvPicPr>
              <p:cNvPr id="15" name="Picture 26">
                <a:extLst>
                  <a:ext uri="{FF2B5EF4-FFF2-40B4-BE49-F238E27FC236}">
                    <a16:creationId xmlns:a16="http://schemas.microsoft.com/office/drawing/2014/main" id="{7DF16261-738E-4C7E-D674-CF08DC6C80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7" y="2546"/>
                <a:ext cx="1770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Rectangle 28">
                <a:extLst>
                  <a:ext uri="{FF2B5EF4-FFF2-40B4-BE49-F238E27FC236}">
                    <a16:creationId xmlns:a16="http://schemas.microsoft.com/office/drawing/2014/main" id="{4802FCA0-B3B3-D002-244B-8FAC2BE9A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2478"/>
                <a:ext cx="2019" cy="635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14" name="Line 34">
              <a:extLst>
                <a:ext uri="{FF2B5EF4-FFF2-40B4-BE49-F238E27FC236}">
                  <a16:creationId xmlns:a16="http://schemas.microsoft.com/office/drawing/2014/main" id="{BEA81273-2F24-A4C9-3274-90468375F7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2840"/>
              <a:ext cx="77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17" name="Group 38">
            <a:extLst>
              <a:ext uri="{FF2B5EF4-FFF2-40B4-BE49-F238E27FC236}">
                <a16:creationId xmlns:a16="http://schemas.microsoft.com/office/drawing/2014/main" id="{4ADBB849-60BF-690B-3655-503A4EBDE0A5}"/>
              </a:ext>
            </a:extLst>
          </p:cNvPr>
          <p:cNvGrpSpPr>
            <a:grpSpLocks/>
          </p:cNvGrpSpPr>
          <p:nvPr/>
        </p:nvGrpSpPr>
        <p:grpSpPr bwMode="auto">
          <a:xfrm>
            <a:off x="5292208" y="2364765"/>
            <a:ext cx="5018437" cy="2189872"/>
            <a:chOff x="2472" y="2908"/>
            <a:chExt cx="2608" cy="1293"/>
          </a:xfrm>
        </p:grpSpPr>
        <p:grpSp>
          <p:nvGrpSpPr>
            <p:cNvPr id="18" name="Group 32">
              <a:extLst>
                <a:ext uri="{FF2B5EF4-FFF2-40B4-BE49-F238E27FC236}">
                  <a16:creationId xmlns:a16="http://schemas.microsoft.com/office/drawing/2014/main" id="{6DAD0248-DCDE-B0CB-42E2-227F7C4BC1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3317"/>
              <a:ext cx="2019" cy="884"/>
              <a:chOff x="2993" y="3249"/>
              <a:chExt cx="2019" cy="884"/>
            </a:xfrm>
          </p:grpSpPr>
          <p:pic>
            <p:nvPicPr>
              <p:cNvPr id="20" name="Picture 27">
                <a:extLst>
                  <a:ext uri="{FF2B5EF4-FFF2-40B4-BE49-F238E27FC236}">
                    <a16:creationId xmlns:a16="http://schemas.microsoft.com/office/drawing/2014/main" id="{A10F823A-622B-32B3-7413-62B3352FD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7" y="3271"/>
                <a:ext cx="1758" cy="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Rectangle 29">
                <a:extLst>
                  <a:ext uri="{FF2B5EF4-FFF2-40B4-BE49-F238E27FC236}">
                    <a16:creationId xmlns:a16="http://schemas.microsoft.com/office/drawing/2014/main" id="{C56E9DE3-A35D-1883-B7B8-65484059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3249"/>
                <a:ext cx="2019" cy="884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19" name="Line 35">
              <a:extLst>
                <a:ext uri="{FF2B5EF4-FFF2-40B4-BE49-F238E27FC236}">
                  <a16:creationId xmlns:a16="http://schemas.microsoft.com/office/drawing/2014/main" id="{548FBC5E-3CE5-CC05-2D40-B6BB65861D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2908"/>
              <a:ext cx="703" cy="6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22" name="Group 39">
            <a:extLst>
              <a:ext uri="{FF2B5EF4-FFF2-40B4-BE49-F238E27FC236}">
                <a16:creationId xmlns:a16="http://schemas.microsoft.com/office/drawing/2014/main" id="{484AE6A6-E33D-91D9-2417-9791E4880D8B}"/>
              </a:ext>
            </a:extLst>
          </p:cNvPr>
          <p:cNvGrpSpPr>
            <a:grpSpLocks/>
          </p:cNvGrpSpPr>
          <p:nvPr/>
        </p:nvGrpSpPr>
        <p:grpSpPr bwMode="auto">
          <a:xfrm>
            <a:off x="1636295" y="2663225"/>
            <a:ext cx="4104607" cy="2224677"/>
            <a:chOff x="589" y="2931"/>
            <a:chExt cx="2019" cy="1270"/>
          </a:xfrm>
        </p:grpSpPr>
        <p:grpSp>
          <p:nvGrpSpPr>
            <p:cNvPr id="23" name="Group 31">
              <a:extLst>
                <a:ext uri="{FF2B5EF4-FFF2-40B4-BE49-F238E27FC236}">
                  <a16:creationId xmlns:a16="http://schemas.microsoft.com/office/drawing/2014/main" id="{9070FA47-7988-ECEF-2BEE-7D8FED2E60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9" y="3317"/>
              <a:ext cx="2019" cy="884"/>
              <a:chOff x="521" y="3249"/>
              <a:chExt cx="2019" cy="884"/>
            </a:xfrm>
          </p:grpSpPr>
          <p:pic>
            <p:nvPicPr>
              <p:cNvPr id="25" name="Picture 25">
                <a:extLst>
                  <a:ext uri="{FF2B5EF4-FFF2-40B4-BE49-F238E27FC236}">
                    <a16:creationId xmlns:a16="http://schemas.microsoft.com/office/drawing/2014/main" id="{883A3855-46DE-6AC5-32C3-A0D6A2A666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" y="3271"/>
                <a:ext cx="1776" cy="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Rectangle 30">
                <a:extLst>
                  <a:ext uri="{FF2B5EF4-FFF2-40B4-BE49-F238E27FC236}">
                    <a16:creationId xmlns:a16="http://schemas.microsoft.com/office/drawing/2014/main" id="{713BD56F-0C05-AB31-929D-04E52B20E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" y="3249"/>
                <a:ext cx="2019" cy="884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24" name="Line 36">
              <a:extLst>
                <a:ext uri="{FF2B5EF4-FFF2-40B4-BE49-F238E27FC236}">
                  <a16:creationId xmlns:a16="http://schemas.microsoft.com/office/drawing/2014/main" id="{AF53DA83-578F-2FC1-4660-F8C0C565F7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6" y="2931"/>
              <a:ext cx="0" cy="5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4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8C89B-C137-8C12-3314-A50B74CB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63D3E1D0-21B5-A20E-2850-37B09D6642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CEDE1-37B1-C7FB-1DEC-42C4D63EA2A2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7FD3F-FDE2-E9B8-476C-89147F7F51DD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9964A-DFC0-43A3-16D1-97842BD5D139}"/>
              </a:ext>
            </a:extLst>
          </p:cNvPr>
          <p:cNvSpPr txBox="1"/>
          <p:nvPr/>
        </p:nvSpPr>
        <p:spPr>
          <a:xfrm>
            <a:off x="5327840" y="1560058"/>
            <a:ext cx="1536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for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63856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D0D56-7682-F4DD-108D-B1D96C5BA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6A68EE-3D4B-CCF5-067F-443BE917DEFA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C22D6-3FA0-7060-1A22-BC40C8D5B62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A973-C028-8D2E-4F78-D7AB0997A7A0}"/>
              </a:ext>
            </a:extLst>
          </p:cNvPr>
          <p:cNvSpPr txBox="1"/>
          <p:nvPr/>
        </p:nvSpPr>
        <p:spPr>
          <a:xfrm>
            <a:off x="1724063" y="536865"/>
            <a:ext cx="1336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84A584FB-8CFE-5CCA-749D-DF2B24D34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8525" y="128111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>
                <a:latin typeface="견명조" pitchFamily="18" charset="-127"/>
              </a:rPr>
              <a:t>초기화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>
                <a:latin typeface="견명조" pitchFamily="18" charset="-127"/>
              </a:rPr>
              <a:t>조건식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 err="1">
                <a:latin typeface="견명조" pitchFamily="18" charset="-127"/>
              </a:rPr>
              <a:t>증감식</a:t>
            </a:r>
            <a:r>
              <a:rPr lang="ko-KR" altLang="en-US" sz="1800" dirty="0">
                <a:latin typeface="견명조" pitchFamily="18" charset="-127"/>
              </a:rPr>
              <a:t> 그리고 수행할 </a:t>
            </a:r>
            <a:r>
              <a:rPr lang="ko-KR" altLang="en-US" sz="1800" dirty="0" err="1">
                <a:latin typeface="견명조" pitchFamily="18" charset="-127"/>
              </a:rPr>
              <a:t>블럭</a:t>
            </a:r>
            <a:r>
              <a:rPr lang="en-US" altLang="ko-KR" sz="1800" dirty="0">
                <a:latin typeface="견명조" pitchFamily="18" charset="-127"/>
              </a:rPr>
              <a:t>{} </a:t>
            </a:r>
            <a:r>
              <a:rPr lang="ko-KR" altLang="en-US" sz="1800" dirty="0">
                <a:latin typeface="견명조" pitchFamily="18" charset="-127"/>
              </a:rPr>
              <a:t>또는 문장으로 구성</a:t>
            </a:r>
          </a:p>
        </p:txBody>
      </p:sp>
      <p:pic>
        <p:nvPicPr>
          <p:cNvPr id="7" name="Picture 32">
            <a:extLst>
              <a:ext uri="{FF2B5EF4-FFF2-40B4-BE49-F238E27FC236}">
                <a16:creationId xmlns:a16="http://schemas.microsoft.com/office/drawing/2014/main" id="{88187645-B678-DF5D-2085-16D5DD55B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25" y="1719263"/>
            <a:ext cx="7056437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3">
            <a:extLst>
              <a:ext uri="{FF2B5EF4-FFF2-40B4-BE49-F238E27FC236}">
                <a16:creationId xmlns:a16="http://schemas.microsoft.com/office/drawing/2014/main" id="{22A2097B-164D-A330-F37E-990D25A51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250" y="3232150"/>
            <a:ext cx="709295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8">
            <a:extLst>
              <a:ext uri="{FF2B5EF4-FFF2-40B4-BE49-F238E27FC236}">
                <a16:creationId xmlns:a16="http://schemas.microsoft.com/office/drawing/2014/main" id="{E1CF1CB0-F2CD-A0AC-F511-187CFB70F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225" y="4881563"/>
            <a:ext cx="33718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Group 92">
            <a:extLst>
              <a:ext uri="{FF2B5EF4-FFF2-40B4-BE49-F238E27FC236}">
                <a16:creationId xmlns:a16="http://schemas.microsoft.com/office/drawing/2014/main" id="{6E4996AB-DC07-970A-59DE-D905135D9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430508"/>
              </p:ext>
            </p:extLst>
          </p:nvPr>
        </p:nvGraphicFramePr>
        <p:xfrm>
          <a:off x="7488950" y="4305300"/>
          <a:ext cx="1655762" cy="2133600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1769791215"/>
                    </a:ext>
                  </a:extLst>
                </a:gridCol>
                <a:gridCol w="827087">
                  <a:extLst>
                    <a:ext uri="{9D8B030D-6E8A-4147-A177-3AD203B41FA5}">
                      <a16:colId xmlns:a16="http://schemas.microsoft.com/office/drawing/2014/main" val="2522745281"/>
                    </a:ext>
                  </a:extLst>
                </a:gridCol>
              </a:tblGrid>
              <a:tr h="1905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sum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232374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575333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04728"/>
                  </a:ext>
                </a:extLst>
              </a:tr>
              <a:tr h="19208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994775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50750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339373"/>
                  </a:ext>
                </a:extLst>
              </a:tr>
              <a:tr h="1905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25882"/>
                  </a:ext>
                </a:extLst>
              </a:tr>
            </a:tbl>
          </a:graphicData>
        </a:graphic>
      </p:graphicFrame>
      <p:sp>
        <p:nvSpPr>
          <p:cNvPr id="11" name="Text Box 20">
            <a:extLst>
              <a:ext uri="{FF2B5EF4-FFF2-40B4-BE49-F238E27FC236}">
                <a16:creationId xmlns:a16="http://schemas.microsoft.com/office/drawing/2014/main" id="{87C8F3F9-0E14-3097-EDDF-0B13B262C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350" y="43402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</a:t>
            </a:r>
            <a:r>
              <a:rPr lang="ko-KR" altLang="en-US" sz="1800" dirty="0">
                <a:latin typeface="견명조" pitchFamily="18" charset="-127"/>
              </a:rPr>
              <a:t>예</a:t>
            </a:r>
            <a:r>
              <a:rPr lang="en-US" altLang="ko-KR" sz="1800" dirty="0">
                <a:latin typeface="견명조" pitchFamily="18" charset="-127"/>
              </a:rPr>
              <a:t>) 1</a:t>
            </a:r>
            <a:r>
              <a:rPr lang="ko-KR" altLang="en-US" sz="1800" dirty="0">
                <a:latin typeface="견명조" pitchFamily="18" charset="-127"/>
              </a:rPr>
              <a:t>부터 </a:t>
            </a:r>
            <a:r>
              <a:rPr lang="en-US" altLang="ko-KR" sz="1800" dirty="0">
                <a:latin typeface="견명조" pitchFamily="18" charset="-127"/>
              </a:rPr>
              <a:t>10</a:t>
            </a:r>
            <a:r>
              <a:rPr lang="ko-KR" altLang="en-US" sz="1800" dirty="0">
                <a:latin typeface="견명조" pitchFamily="18" charset="-127"/>
              </a:rPr>
              <a:t>까지의 정수를 더하기</a:t>
            </a:r>
            <a:endParaRPr lang="en-US" altLang="ko-KR" sz="1800" dirty="0">
              <a:latin typeface="견명조" pitchFamily="18" charset="-127"/>
            </a:endParaRP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88CBAF58-FB60-EF3B-8FA4-7F3C57647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6527" y="4557197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1</a:t>
            </a: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8B48E4EE-7AFD-D8DB-A73E-16227E3A6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6527" y="4905653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3</a:t>
            </a: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DBEDC231-5D85-A564-A640-DC0BE25C8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6526" y="5187434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6</a:t>
            </a:r>
          </a:p>
        </p:txBody>
      </p:sp>
      <p:sp>
        <p:nvSpPr>
          <p:cNvPr id="26" name="Text Box 20">
            <a:extLst>
              <a:ext uri="{FF2B5EF4-FFF2-40B4-BE49-F238E27FC236}">
                <a16:creationId xmlns:a16="http://schemas.microsoft.com/office/drawing/2014/main" id="{71E065AC-8F77-45E3-155A-FF7417B62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76" y="5502658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10</a:t>
            </a:r>
          </a:p>
        </p:txBody>
      </p:sp>
      <p:sp>
        <p:nvSpPr>
          <p:cNvPr id="27" name="Text Box 20">
            <a:extLst>
              <a:ext uri="{FF2B5EF4-FFF2-40B4-BE49-F238E27FC236}">
                <a16:creationId xmlns:a16="http://schemas.microsoft.com/office/drawing/2014/main" id="{464AFBD9-3F83-9FF0-A8C2-79AEC7F64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75" y="6078787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329552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1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28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교육을 시작하기 앞서</a:t>
            </a:r>
            <a:r>
              <a:rPr lang="en-US" altLang="ko-KR" sz="2000" b="1" dirty="0"/>
              <a:t>…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568712" y="2252155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1185205" y="2252155"/>
            <a:ext cx="6487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컴퓨터프로그래밍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기반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568712" y="3387346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1185205" y="3387346"/>
            <a:ext cx="5888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이론 설명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실습 문제 풀이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568712" y="4522537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1185205" y="4522537"/>
            <a:ext cx="5753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실습 문제는 </a:t>
            </a:r>
            <a:r>
              <a:rPr lang="ko-KR" altLang="en-US" sz="30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백준에서</a:t>
            </a:r>
            <a:endParaRPr lang="ko-KR" altLang="en-US" sz="30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6F660FB4-6CDE-6CE5-2CE3-31ADFF944D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389C8-B713-7158-6E11-9A67CA6A3CB8}"/>
              </a:ext>
            </a:extLst>
          </p:cNvPr>
          <p:cNvSpPr txBox="1"/>
          <p:nvPr/>
        </p:nvSpPr>
        <p:spPr>
          <a:xfrm>
            <a:off x="568712" y="5560393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8AF91-25E8-653D-E0E2-484627778323}"/>
              </a:ext>
            </a:extLst>
          </p:cNvPr>
          <p:cNvSpPr txBox="1"/>
          <p:nvPr/>
        </p:nvSpPr>
        <p:spPr>
          <a:xfrm>
            <a:off x="1185205" y="5560393"/>
            <a:ext cx="5455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교육 중 언제나 질문 가능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C0B62-241B-CD5C-B27A-199FE20FC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0AB8DB17-15D9-D45B-D05C-7D7C1D99CB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95FB65-19D4-9FDD-5F5F-CD33893C4C3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2739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B6D432-8474-8EA0-D668-971F84D8C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894" y="1994743"/>
            <a:ext cx="9402403" cy="20769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5727D5-4E2E-7F47-2E88-39D2B4DFF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54" y="1994743"/>
            <a:ext cx="1523640" cy="73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8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F1351-2968-924F-1E4F-4DF26E853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67E25C0-C9E2-338C-8E7D-F14F344D9E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A72A2-2DFF-031A-EF78-3ACFC0C705B6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EDFBCC-DC00-800C-0C23-34E7565F8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2" y="1780147"/>
            <a:ext cx="5917238" cy="26314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938E1E-B095-DD5F-3BF8-CD63D22AA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196" y="2674257"/>
            <a:ext cx="1516511" cy="41837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5C8A6D-3265-30CE-6EF6-EAD596238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025" y="1780147"/>
            <a:ext cx="5981716" cy="393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7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DEA79-59D9-5BC0-10B0-77BC238AB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E99D438-53D7-0CAE-DC4C-128E193A047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DA05AD-8647-9A59-7E4D-5EAFE66CA36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83C2E-E5F1-4502-15F8-579C2A3748A5}"/>
              </a:ext>
            </a:extLst>
          </p:cNvPr>
          <p:cNvSpPr txBox="1"/>
          <p:nvPr/>
        </p:nvSpPr>
        <p:spPr>
          <a:xfrm>
            <a:off x="1724063" y="536865"/>
            <a:ext cx="22595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중첩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DB99382D-31FD-B913-BCC1-8E8EDD22A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8525" y="1376530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for</a:t>
            </a:r>
            <a:r>
              <a:rPr lang="ko-KR" altLang="en-US" sz="1800" dirty="0">
                <a:latin typeface="견명조" pitchFamily="18" charset="-127"/>
              </a:rPr>
              <a:t>문 안에 또 다른 </a:t>
            </a:r>
            <a:r>
              <a:rPr lang="en-US" altLang="ko-KR" sz="1800" dirty="0">
                <a:latin typeface="견명조" pitchFamily="18" charset="-127"/>
              </a:rPr>
              <a:t>for</a:t>
            </a:r>
            <a:r>
              <a:rPr lang="ko-KR" altLang="en-US" sz="1800" dirty="0">
                <a:latin typeface="견명조" pitchFamily="18" charset="-127"/>
              </a:rPr>
              <a:t>문을 포함시킬 수 있다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387EB6EC-274C-A231-57B2-034139E699E7}"/>
              </a:ext>
            </a:extLst>
          </p:cNvPr>
          <p:cNvSpPr/>
          <p:nvPr/>
        </p:nvSpPr>
        <p:spPr>
          <a:xfrm rot="10800000">
            <a:off x="7965711" y="1559886"/>
            <a:ext cx="1464906" cy="4709779"/>
          </a:xfrm>
          <a:prstGeom prst="arc">
            <a:avLst>
              <a:gd name="adj1" fmla="val 16947919"/>
              <a:gd name="adj2" fmla="val 499568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D8432C03-5EFA-6561-8019-72B853B88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0770" y="3429000"/>
            <a:ext cx="12693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 err="1">
                <a:solidFill>
                  <a:srgbClr val="FF0000"/>
                </a:solidFill>
                <a:latin typeface="견명조" pitchFamily="18" charset="-127"/>
              </a:rPr>
              <a:t>i</a:t>
            </a:r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 (0~19)</a:t>
            </a:r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367DBC35-8348-3D6D-4A23-584C62835DA1}"/>
              </a:ext>
            </a:extLst>
          </p:cNvPr>
          <p:cNvSpPr/>
          <p:nvPr/>
        </p:nvSpPr>
        <p:spPr>
          <a:xfrm rot="16200000">
            <a:off x="8591041" y="591190"/>
            <a:ext cx="1464906" cy="3175521"/>
          </a:xfrm>
          <a:prstGeom prst="arc">
            <a:avLst>
              <a:gd name="adj1" fmla="val 18917482"/>
              <a:gd name="adj2" fmla="val 262797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 Box 20">
            <a:extLst>
              <a:ext uri="{FF2B5EF4-FFF2-40B4-BE49-F238E27FC236}">
                <a16:creationId xmlns:a16="http://schemas.microsoft.com/office/drawing/2014/main" id="{368308FC-4052-EA01-AA6C-CE3BDA056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3455" y="993457"/>
            <a:ext cx="12693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j (1~5)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5034B3E-DEBE-5C65-FE7C-314BD892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468" y="2911404"/>
            <a:ext cx="1678307" cy="13812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9474A60-770C-24CC-9D42-60C405939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351" y="2834459"/>
            <a:ext cx="3837876" cy="153515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1850FB9-2512-87FB-98D6-117693DE3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144" y="1646914"/>
            <a:ext cx="1539713" cy="42962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8CB02CF-E427-426A-940F-AAFCCFBCA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69" y="2014720"/>
            <a:ext cx="2964194" cy="356722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43B0913-F662-C138-92AD-8C4E982850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957" y="2901985"/>
            <a:ext cx="3311813" cy="14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7" grpId="0"/>
      <p:bldP spid="17" grpId="1"/>
      <p:bldP spid="18" grpId="0" animBg="1"/>
      <p:bldP spid="19" grpId="0"/>
      <p:bldP spid="1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D1F27-E59F-B869-5248-41B19956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E2E9F46A-5875-DAF7-19A0-0D700569E0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2BA735-460B-AD9D-F2C0-307C56207226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2438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655FA8-4221-C2E3-CA60-88E46E628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14" y="1994743"/>
            <a:ext cx="9174306" cy="19129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31A1F5-B2BA-8CF6-42DB-B3E1E1A8D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23" y="1994743"/>
            <a:ext cx="1511891" cy="80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920E-9835-FEAF-4323-34DAD267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CA5F5B99-24A1-3948-1317-ACC0216DEA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A6423-B158-8AE1-DEFA-D3B884C9AE24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D6A044-C8D6-FE25-C488-ECE452317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4823878" cy="29491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2A7A1D-5C03-90CE-0C8B-E9C407754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621" y="2827241"/>
            <a:ext cx="1644379" cy="37079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33446F-307D-F204-4AD4-B7346DF88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728" y="997371"/>
            <a:ext cx="4412759" cy="52788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A5CB7C-4469-1EC6-0CA1-347FFD23D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116" y="3056745"/>
            <a:ext cx="3811008" cy="208164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9E11C4-3BF9-2602-590E-20884E54EAF6}"/>
              </a:ext>
            </a:extLst>
          </p:cNvPr>
          <p:cNvSpPr/>
          <p:nvPr/>
        </p:nvSpPr>
        <p:spPr>
          <a:xfrm>
            <a:off x="7675685" y="2941540"/>
            <a:ext cx="3332284" cy="23953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64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AEE58-4DBD-4756-B05A-ABFDD616B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C22687F0-D548-ECFA-C952-5A0F64F393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0F991-2324-9512-B375-6AABA411261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ECD7B-A7F6-2F60-76F2-B9898959D8FC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D6262-2432-A019-CA0C-6309E0635976}"/>
              </a:ext>
            </a:extLst>
          </p:cNvPr>
          <p:cNvSpPr txBox="1"/>
          <p:nvPr/>
        </p:nvSpPr>
        <p:spPr>
          <a:xfrm>
            <a:off x="4996178" y="1560058"/>
            <a:ext cx="2199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while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91757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5A09A-AB99-23E1-8F5E-7BCC1C861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B094D15-CCC8-F751-5888-272145DE4981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BE057-66CB-5053-BF04-C3080550AAD3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E0B96-AF88-21FC-6E37-A11C60EB535E}"/>
              </a:ext>
            </a:extLst>
          </p:cNvPr>
          <p:cNvSpPr txBox="1"/>
          <p:nvPr/>
        </p:nvSpPr>
        <p:spPr>
          <a:xfrm>
            <a:off x="1724063" y="536865"/>
            <a:ext cx="19078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while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Picture 48">
            <a:extLst>
              <a:ext uri="{FF2B5EF4-FFF2-40B4-BE49-F238E27FC236}">
                <a16:creationId xmlns:a16="http://schemas.microsoft.com/office/drawing/2014/main" id="{63ADB450-86F4-3AF5-24A2-517DEF6C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54" y="1503446"/>
            <a:ext cx="7851691" cy="132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62">
            <a:extLst>
              <a:ext uri="{FF2B5EF4-FFF2-40B4-BE49-F238E27FC236}">
                <a16:creationId xmlns:a16="http://schemas.microsoft.com/office/drawing/2014/main" id="{EAB55A89-D115-C440-DA47-52AD4ABCFB5C}"/>
              </a:ext>
            </a:extLst>
          </p:cNvPr>
          <p:cNvGrpSpPr>
            <a:grpSpLocks/>
          </p:cNvGrpSpPr>
          <p:nvPr/>
        </p:nvGrpSpPr>
        <p:grpSpPr bwMode="auto">
          <a:xfrm>
            <a:off x="2367213" y="3368385"/>
            <a:ext cx="3455988" cy="1331913"/>
            <a:chOff x="612" y="3186"/>
            <a:chExt cx="2177" cy="839"/>
          </a:xfrm>
        </p:grpSpPr>
        <p:sp>
          <p:nvSpPr>
            <p:cNvPr id="16" name="Rectangle 53">
              <a:extLst>
                <a:ext uri="{FF2B5EF4-FFF2-40B4-BE49-F238E27FC236}">
                  <a16:creationId xmlns:a16="http://schemas.microsoft.com/office/drawing/2014/main" id="{F9F37F32-4ED9-DAC4-8277-1081D22EA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186"/>
              <a:ext cx="2177" cy="839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pic>
          <p:nvPicPr>
            <p:cNvPr id="17" name="Picture 61">
              <a:extLst>
                <a:ext uri="{FF2B5EF4-FFF2-40B4-BE49-F238E27FC236}">
                  <a16:creationId xmlns:a16="http://schemas.microsoft.com/office/drawing/2014/main" id="{37F355F3-9305-1C6F-02DA-9206B747D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" y="3262"/>
              <a:ext cx="2019" cy="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Group 73">
            <a:extLst>
              <a:ext uri="{FF2B5EF4-FFF2-40B4-BE49-F238E27FC236}">
                <a16:creationId xmlns:a16="http://schemas.microsoft.com/office/drawing/2014/main" id="{9CEF3F11-7255-4381-803C-254C71EC3645}"/>
              </a:ext>
            </a:extLst>
          </p:cNvPr>
          <p:cNvGrpSpPr>
            <a:grpSpLocks/>
          </p:cNvGrpSpPr>
          <p:nvPr/>
        </p:nvGrpSpPr>
        <p:grpSpPr bwMode="auto">
          <a:xfrm>
            <a:off x="5607301" y="3368385"/>
            <a:ext cx="4176712" cy="1331913"/>
            <a:chOff x="2653" y="2160"/>
            <a:chExt cx="2631" cy="839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280B5345-1119-F717-6EDB-6837613EC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2160"/>
              <a:ext cx="2177" cy="839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pic>
          <p:nvPicPr>
            <p:cNvPr id="20" name="Picture 72">
              <a:extLst>
                <a:ext uri="{FF2B5EF4-FFF2-40B4-BE49-F238E27FC236}">
                  <a16:creationId xmlns:a16="http://schemas.microsoft.com/office/drawing/2014/main" id="{83D2A2DC-3CEF-7899-F795-758D00D2DA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9" y="2296"/>
              <a:ext cx="2136" cy="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Line 70">
              <a:extLst>
                <a:ext uri="{FF2B5EF4-FFF2-40B4-BE49-F238E27FC236}">
                  <a16:creationId xmlns:a16="http://schemas.microsoft.com/office/drawing/2014/main" id="{801E831C-4196-CC78-E85C-E60F44D594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3" y="2591"/>
              <a:ext cx="6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535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75580-0CEE-B556-224D-122A249E9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BEF1F9A2-B676-7723-0211-BAFDBE7474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F169DF-9325-4500-D565-A691ADAFB0A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AAEE7-663D-AF59-2D04-5768C76DF3BF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3E2DC-83BD-D650-ACE0-07CB3C672A26}"/>
              </a:ext>
            </a:extLst>
          </p:cNvPr>
          <p:cNvSpPr txBox="1"/>
          <p:nvPr/>
        </p:nvSpPr>
        <p:spPr>
          <a:xfrm>
            <a:off x="4571382" y="1560058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do-while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54992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24428-FA7E-83D4-16EA-4D64732F1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2A8FE3-7A63-157D-971D-A9BFACD9FCC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EE288-2BD0-0A48-340C-F52A3CAB12B6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C96EE-EDB6-53AF-CD2D-4E84717316A8}"/>
              </a:ext>
            </a:extLst>
          </p:cNvPr>
          <p:cNvSpPr txBox="1"/>
          <p:nvPr/>
        </p:nvSpPr>
        <p:spPr>
          <a:xfrm>
            <a:off x="1724063" y="536865"/>
            <a:ext cx="2669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do-while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91BA5232-C593-07AE-FAE0-3B40D1778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63" y="1838325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블럭</a:t>
            </a:r>
            <a:r>
              <a:rPr lang="en-US" altLang="ko-KR" sz="1800">
                <a:latin typeface="견명조" pitchFamily="18" charset="-127"/>
              </a:rPr>
              <a:t>{}</a:t>
            </a:r>
            <a:r>
              <a:rPr lang="ko-KR" altLang="en-US" sz="1800">
                <a:latin typeface="견명조" pitchFamily="18" charset="-127"/>
              </a:rPr>
              <a:t>이 최소한 </a:t>
            </a:r>
            <a:r>
              <a:rPr lang="en-US" altLang="ko-KR" sz="1800">
                <a:latin typeface="견명조" pitchFamily="18" charset="-127"/>
              </a:rPr>
              <a:t>1</a:t>
            </a:r>
            <a:r>
              <a:rPr lang="ko-KR" altLang="en-US" sz="1800">
                <a:latin typeface="견명조" pitchFamily="18" charset="-127"/>
              </a:rPr>
              <a:t>번 이상 수행될 것을 보장한다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280AD298-B82C-69E1-5505-C96E47E81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63" y="1412875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while</a:t>
            </a:r>
            <a:r>
              <a:rPr lang="ko-KR" altLang="en-US" sz="1800" dirty="0">
                <a:latin typeface="견명조" pitchFamily="18" charset="-127"/>
              </a:rPr>
              <a:t>문의 변형</a:t>
            </a:r>
            <a:r>
              <a:rPr lang="en-US" altLang="ko-KR" sz="1800" dirty="0">
                <a:latin typeface="견명조" pitchFamily="18" charset="-127"/>
              </a:rPr>
              <a:t>. </a:t>
            </a:r>
            <a:r>
              <a:rPr lang="ko-KR" altLang="en-US" sz="1800" dirty="0" err="1">
                <a:latin typeface="견명조" pitchFamily="18" charset="-127"/>
              </a:rPr>
              <a:t>블럭</a:t>
            </a:r>
            <a:r>
              <a:rPr lang="en-US" altLang="ko-KR" sz="1800" dirty="0">
                <a:latin typeface="견명조" pitchFamily="18" charset="-127"/>
              </a:rPr>
              <a:t>{}</a:t>
            </a:r>
            <a:r>
              <a:rPr lang="ko-KR" altLang="en-US" sz="1800" dirty="0">
                <a:latin typeface="견명조" pitchFamily="18" charset="-127"/>
              </a:rPr>
              <a:t>을 먼저 수행한 다음에 조건식을 계산한다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pic>
        <p:nvPicPr>
          <p:cNvPr id="8" name="Picture 21">
            <a:extLst>
              <a:ext uri="{FF2B5EF4-FFF2-40B4-BE49-F238E27FC236}">
                <a16:creationId xmlns:a16="http://schemas.microsoft.com/office/drawing/2014/main" id="{0CD4022F-753F-819A-85EA-67359694F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300" y="2239962"/>
            <a:ext cx="7056438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84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1C147-A9F6-AA98-4D77-D56672D22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5D0AA63-517C-2E3F-C7D0-4807457A6005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6BD773-DBC7-22C3-4F6B-9BC8652F002B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1DEC62-A5DF-F1CC-4455-C2439AF15C6A}"/>
              </a:ext>
            </a:extLst>
          </p:cNvPr>
          <p:cNvSpPr txBox="1"/>
          <p:nvPr/>
        </p:nvSpPr>
        <p:spPr>
          <a:xfrm>
            <a:off x="1724063" y="536865"/>
            <a:ext cx="2669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do-while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AB673006-2C00-473A-53B3-4EE619ADA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35" y="1611655"/>
            <a:ext cx="6229450" cy="1520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3B7B3A-B2F2-7C2C-E98C-9E5D3530E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428" y="2371999"/>
            <a:ext cx="3213688" cy="459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DE7288-DE26-1776-2E7D-A0AAE5903E8C}"/>
              </a:ext>
            </a:extLst>
          </p:cNvPr>
          <p:cNvSpPr txBox="1"/>
          <p:nvPr/>
        </p:nvSpPr>
        <p:spPr>
          <a:xfrm>
            <a:off x="1200050" y="3725658"/>
            <a:ext cx="58435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ko-KR" sz="2400" b="1" dirty="0"/>
              <a:t>-&gt; </a:t>
            </a:r>
            <a:r>
              <a:rPr lang="ko-KR" altLang="en-US" sz="2400" b="1" dirty="0"/>
              <a:t>이 예제가 </a:t>
            </a:r>
            <a:r>
              <a:rPr lang="en-US" altLang="ko-KR" sz="2400" b="1" dirty="0"/>
              <a:t>while</a:t>
            </a:r>
            <a:r>
              <a:rPr lang="ko-KR" altLang="en-US" sz="2400" b="1" dirty="0"/>
              <a:t>문이었다면</a:t>
            </a:r>
            <a:r>
              <a:rPr lang="en-US" altLang="ko-KR" sz="2400" b="1" dirty="0"/>
              <a:t>?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4B842A-72B6-6D0A-4E36-A11C3373C798}"/>
              </a:ext>
            </a:extLst>
          </p:cNvPr>
          <p:cNvSpPr/>
          <p:nvPr/>
        </p:nvSpPr>
        <p:spPr>
          <a:xfrm>
            <a:off x="7750400" y="2173692"/>
            <a:ext cx="3881744" cy="856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449B2B-2702-D349-6F00-81F7266C0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050" y="4273806"/>
            <a:ext cx="6728234" cy="1244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2AA9DD-29FA-A2D6-6DA1-5F6CD69F8584}"/>
              </a:ext>
            </a:extLst>
          </p:cNvPr>
          <p:cNvSpPr txBox="1"/>
          <p:nvPr/>
        </p:nvSpPr>
        <p:spPr>
          <a:xfrm>
            <a:off x="1200050" y="5757548"/>
            <a:ext cx="58435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출력 </a:t>
            </a:r>
            <a:r>
              <a:rPr lang="en-US" altLang="ko-KR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47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D2C389-9A93-50EF-AB49-A72A5038A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816877C-99B8-BAD8-01B0-D7B8A018D491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B2EF43-055C-DCF4-9109-0EA297278B74}"/>
              </a:ext>
            </a:extLst>
          </p:cNvPr>
          <p:cNvSpPr txBox="1"/>
          <p:nvPr/>
        </p:nvSpPr>
        <p:spPr>
          <a:xfrm>
            <a:off x="568712" y="61331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 커리큘럼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569D4411-965E-2813-7EFA-89222C3593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F9A52-5713-9C9B-1446-DB44DCDC199B}"/>
              </a:ext>
            </a:extLst>
          </p:cNvPr>
          <p:cNvSpPr txBox="1"/>
          <p:nvPr/>
        </p:nvSpPr>
        <p:spPr>
          <a:xfrm>
            <a:off x="568712" y="1312652"/>
            <a:ext cx="5870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</a:t>
            </a:r>
            <a:r>
              <a:rPr lang="ko-KR" altLang="en-US" sz="2500" dirty="0"/>
              <a:t>주차 변수</a:t>
            </a:r>
            <a:r>
              <a:rPr lang="en-US" altLang="ko-KR" sz="2500" dirty="0"/>
              <a:t>,</a:t>
            </a:r>
            <a:r>
              <a:rPr lang="ko-KR" altLang="en-US" sz="2500" dirty="0"/>
              <a:t>연산자</a:t>
            </a:r>
            <a:r>
              <a:rPr lang="en-US" altLang="ko-KR" sz="2500" dirty="0"/>
              <a:t> + </a:t>
            </a:r>
            <a:r>
              <a:rPr lang="ko-KR" altLang="en-US" sz="2500" dirty="0"/>
              <a:t>조건문</a:t>
            </a:r>
            <a:r>
              <a:rPr lang="en-US" altLang="ko-KR" sz="2500" dirty="0"/>
              <a:t>(if)</a:t>
            </a:r>
            <a:endParaRPr lang="ko-KR" altLang="en-US" sz="2500" dirty="0"/>
          </a:p>
          <a:p>
            <a:r>
              <a:rPr lang="en-US" altLang="ko-KR" sz="2500" dirty="0">
                <a:solidFill>
                  <a:srgbClr val="FF0000"/>
                </a:solidFill>
              </a:rPr>
              <a:t>2</a:t>
            </a:r>
            <a:r>
              <a:rPr lang="ko-KR" altLang="en-US" sz="2500" dirty="0">
                <a:solidFill>
                  <a:srgbClr val="FF0000"/>
                </a:solidFill>
              </a:rPr>
              <a:t>주차 조건문</a:t>
            </a:r>
            <a:r>
              <a:rPr lang="en-US" altLang="ko-KR" sz="2500" dirty="0">
                <a:solidFill>
                  <a:srgbClr val="FF0000"/>
                </a:solidFill>
              </a:rPr>
              <a:t>(switch) + </a:t>
            </a:r>
            <a:r>
              <a:rPr lang="ko-KR" altLang="en-US" sz="2500" dirty="0" err="1">
                <a:solidFill>
                  <a:srgbClr val="FF0000"/>
                </a:solidFill>
              </a:rPr>
              <a:t>반복문</a:t>
            </a:r>
            <a:endParaRPr lang="ko-KR" altLang="en-US" sz="2500" dirty="0">
              <a:solidFill>
                <a:srgbClr val="FF0000"/>
              </a:solidFill>
            </a:endParaRPr>
          </a:p>
          <a:p>
            <a:r>
              <a:rPr lang="en-US" altLang="ko-KR" sz="2500" dirty="0"/>
              <a:t>3</a:t>
            </a:r>
            <a:r>
              <a:rPr lang="ko-KR" altLang="en-US" sz="2500" dirty="0"/>
              <a:t>주차 배열</a:t>
            </a:r>
            <a:endParaRPr lang="en-US" altLang="ko-KR" sz="2500" dirty="0"/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중간고사</a:t>
            </a:r>
            <a:r>
              <a:rPr lang="en-US" altLang="ko-KR" sz="2500" dirty="0"/>
              <a:t>&gt;</a:t>
            </a:r>
          </a:p>
          <a:p>
            <a:endParaRPr lang="en-US" altLang="ko-KR" sz="2500" dirty="0"/>
          </a:p>
          <a:p>
            <a:r>
              <a:rPr lang="en-US" altLang="ko-KR" sz="2500" dirty="0"/>
              <a:t>4</a:t>
            </a:r>
            <a:r>
              <a:rPr lang="ko-KR" altLang="en-US" sz="2500" dirty="0"/>
              <a:t>주차 객체</a:t>
            </a:r>
            <a:r>
              <a:rPr lang="en-US" altLang="ko-KR" sz="2500" dirty="0"/>
              <a:t>, </a:t>
            </a:r>
            <a:r>
              <a:rPr lang="ko-KR" altLang="en-US" sz="2500" dirty="0"/>
              <a:t>메소드 오버로딩과 생성자</a:t>
            </a:r>
          </a:p>
          <a:p>
            <a:r>
              <a:rPr lang="en-US" altLang="ko-KR" sz="2500" dirty="0"/>
              <a:t>5</a:t>
            </a:r>
            <a:r>
              <a:rPr lang="ko-KR" altLang="en-US" sz="2500" dirty="0"/>
              <a:t>주차 상속과 </a:t>
            </a:r>
            <a:r>
              <a:rPr lang="ko-KR" altLang="en-US" sz="2500" dirty="0" err="1"/>
              <a:t>오버라이딩</a:t>
            </a:r>
            <a:endParaRPr lang="ko-KR" altLang="en-US" sz="2500" dirty="0"/>
          </a:p>
          <a:p>
            <a:r>
              <a:rPr lang="en-US" altLang="ko-KR" sz="2500" dirty="0"/>
              <a:t>6</a:t>
            </a:r>
            <a:r>
              <a:rPr lang="ko-KR" altLang="en-US" sz="2500" dirty="0"/>
              <a:t>주차 다형성과 인터페이스</a:t>
            </a:r>
          </a:p>
          <a:p>
            <a:r>
              <a:rPr lang="en-US" altLang="ko-KR" sz="2500" dirty="0"/>
              <a:t>7</a:t>
            </a:r>
            <a:r>
              <a:rPr lang="ko-KR" altLang="en-US" sz="2500" dirty="0"/>
              <a:t>주차 예외처리</a:t>
            </a:r>
            <a:endParaRPr lang="en-US" altLang="ko-KR" sz="2500" dirty="0"/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기말고사</a:t>
            </a:r>
            <a:r>
              <a:rPr lang="en-US" altLang="ko-KR" sz="2500" dirty="0"/>
              <a:t>&gt;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8139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1CC42-62E2-684F-F55C-D956E818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CB6651E6-D0DC-D30B-FE46-2FFBC9F7AD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114D04-E7AB-0C4A-FC3F-D3504816A2E9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E02D9-A189-4EF7-B429-4E97E6EF9508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6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78B0BB-D399-A855-06A7-E4CC3680BA49}"/>
              </a:ext>
            </a:extLst>
          </p:cNvPr>
          <p:cNvSpPr txBox="1"/>
          <p:nvPr/>
        </p:nvSpPr>
        <p:spPr>
          <a:xfrm>
            <a:off x="3391380" y="1560058"/>
            <a:ext cx="5409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break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, continue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08409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67DC1-5EA7-046E-E0A2-2806ADFED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5C72BC-705D-D846-4EDF-8A7EBCE6ED34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D4362-D288-4E80-B1FD-399624527B67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6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C39B5-80B3-7F0E-4511-121F950728F3}"/>
              </a:ext>
            </a:extLst>
          </p:cNvPr>
          <p:cNvSpPr txBox="1"/>
          <p:nvPr/>
        </p:nvSpPr>
        <p:spPr>
          <a:xfrm>
            <a:off x="1724063" y="536865"/>
            <a:ext cx="19372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break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557CC38-3758-A941-C1E2-80A42CEFC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87" y="3429000"/>
            <a:ext cx="3127158" cy="27087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5F0441-1743-A204-D29C-9C4B30B35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241" y="5656949"/>
            <a:ext cx="947906" cy="383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84D36E-522D-D1DA-55BD-F802D2D96810}"/>
              </a:ext>
            </a:extLst>
          </p:cNvPr>
          <p:cNvSpPr txBox="1"/>
          <p:nvPr/>
        </p:nvSpPr>
        <p:spPr>
          <a:xfrm>
            <a:off x="1724063" y="1090863"/>
            <a:ext cx="10952014" cy="1508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루프 내에서 사용하여 해당 반복문을 완전히 </a:t>
            </a:r>
            <a:r>
              <a:rPr lang="ko-KR" altLang="en-US" sz="2400" b="1" dirty="0" err="1"/>
              <a:t>종료시킨</a:t>
            </a:r>
            <a:r>
              <a:rPr lang="ko-KR" altLang="en-US" sz="2400" b="1" dirty="0"/>
              <a:t> 뒤</a:t>
            </a:r>
            <a:r>
              <a:rPr lang="en-US" altLang="ko-KR" sz="24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err="1"/>
              <a:t>반복문</a:t>
            </a:r>
            <a:r>
              <a:rPr lang="ko-KR" altLang="en-US" sz="2400" b="1" dirty="0"/>
              <a:t> 바로 뒤에 위치한 명령문을 실행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7F59A-1762-1C62-A010-400E9A003BCB}"/>
              </a:ext>
            </a:extLst>
          </p:cNvPr>
          <p:cNvSpPr txBox="1"/>
          <p:nvPr/>
        </p:nvSpPr>
        <p:spPr>
          <a:xfrm>
            <a:off x="1725369" y="2896631"/>
            <a:ext cx="3871912" cy="677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ko-KR" altLang="en-US" sz="2000" b="1" dirty="0"/>
              <a:t>예</a:t>
            </a:r>
            <a:r>
              <a:rPr lang="en-US" altLang="ko-KR" sz="2000" b="1" dirty="0"/>
              <a:t>) 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100</a:t>
            </a:r>
            <a:r>
              <a:rPr lang="ko-KR" altLang="en-US" sz="2000" b="1" dirty="0"/>
              <a:t>까지의 합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477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647D4-5C77-E32A-EE2F-5B8EBEFEA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E39B842-4399-2628-4E02-1ACBBA198F76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D311B-41D8-D0B5-1E5E-8E98447ED102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6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2C2F1-C8F3-3197-9BC0-0F2C6BCB0817}"/>
              </a:ext>
            </a:extLst>
          </p:cNvPr>
          <p:cNvSpPr txBox="1"/>
          <p:nvPr/>
        </p:nvSpPr>
        <p:spPr>
          <a:xfrm>
            <a:off x="1724063" y="536865"/>
            <a:ext cx="26654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continue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015E279-71B6-1C05-C073-A3620E99A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63" y="3847029"/>
            <a:ext cx="4061275" cy="2251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373E4D-2930-9B3E-AC17-F49A8A875EFD}"/>
              </a:ext>
            </a:extLst>
          </p:cNvPr>
          <p:cNvSpPr txBox="1"/>
          <p:nvPr/>
        </p:nvSpPr>
        <p:spPr>
          <a:xfrm>
            <a:off x="1636295" y="1203719"/>
            <a:ext cx="8029575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/>
              <a:t>루프 내에서 사용하여 해당 루프의 나머지 부분을 건너뛰고</a:t>
            </a:r>
            <a:r>
              <a:rPr lang="en-US" altLang="ko-KR" sz="2400" b="1" dirty="0"/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/>
              <a:t>바로 다음 조건식의 판단으로 넘어가게 함</a:t>
            </a:r>
            <a:endParaRPr lang="en-US" altLang="ko-KR" sz="2400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EAB91D-D0E7-50DD-564D-F484E7DBF7BA}"/>
              </a:ext>
            </a:extLst>
          </p:cNvPr>
          <p:cNvSpPr txBox="1"/>
          <p:nvPr/>
        </p:nvSpPr>
        <p:spPr>
          <a:xfrm>
            <a:off x="1636295" y="3295436"/>
            <a:ext cx="7300912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ko-KR" altLang="en-US" sz="2000" b="1" dirty="0"/>
              <a:t>예</a:t>
            </a:r>
            <a:r>
              <a:rPr lang="en-US" altLang="ko-KR" sz="2000" b="1" dirty="0"/>
              <a:t>) 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100</a:t>
            </a:r>
            <a:r>
              <a:rPr lang="ko-KR" altLang="en-US" sz="2000" b="1" dirty="0"/>
              <a:t>까지의 정수 중에서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의 배수와 </a:t>
            </a:r>
            <a:r>
              <a:rPr lang="en-US" altLang="ko-KR" sz="2000" b="1" dirty="0"/>
              <a:t>7</a:t>
            </a:r>
            <a:r>
              <a:rPr lang="ko-KR" altLang="en-US" sz="2000" b="1" dirty="0"/>
              <a:t>의 배수를 출력</a:t>
            </a:r>
            <a:endParaRPr lang="en-US" altLang="ko-KR" sz="2000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A2314F-AE61-F3A6-989A-5E2612DCB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0636" y="1236814"/>
            <a:ext cx="342948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4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F01BF-1F8C-856C-E94C-871108287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F9F7AC2D-B84C-5858-0272-8D2D813652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D04579-D505-FF0E-C366-DF8A39E4DDBF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10952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6ACFFB-F936-9906-1558-E0230BB29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81" y="1994743"/>
            <a:ext cx="8991587" cy="19730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266F37-A6E8-15E2-8976-C4539D2F6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61" y="1994743"/>
            <a:ext cx="1572920" cy="7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38C7D-3991-C7E8-F678-C746D94E1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B695F261-07EB-6512-8266-AB0265F484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66D775-8247-6144-F4AE-FA507C9B656F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B5A53E-445B-680E-A147-6B199A934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16" y="1641955"/>
            <a:ext cx="4767846" cy="30423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16D5CA-AE7B-4F4D-4277-C792A2C48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311" y="1641955"/>
            <a:ext cx="1486029" cy="4785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0B34FC-DDCF-C4E1-AB5C-920055CA7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220" y="1130523"/>
            <a:ext cx="4346005" cy="529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2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E31F7-B5FC-4792-AA64-1745B2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91661F6F-0936-BDAE-546D-267F2D2227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E6FB43-AA69-A2B8-13F7-B742C4D8F9CA}"/>
              </a:ext>
            </a:extLst>
          </p:cNvPr>
          <p:cNvSpPr txBox="1"/>
          <p:nvPr/>
        </p:nvSpPr>
        <p:spPr>
          <a:xfrm>
            <a:off x="479503" y="412596"/>
            <a:ext cx="19768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</a:rPr>
              <a:t>Q&amp;A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2605301" y="2613392"/>
            <a:ext cx="69813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spc="6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4F96-8216-7EFA-9B43-2C388DFB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48DC3DC-6103-F904-639A-5F2EE350BD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E273DA-8C52-9367-7239-BDCF89C1B732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백준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35E1-49F2-4E87-1D78-6481F64A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11309060" cy="4008467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0E8F9C71-7310-EF86-FB4D-E443DB2DC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117" y="5793420"/>
            <a:ext cx="88258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5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https://www.acmicpc.net/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FB353F2-7C49-E21E-6944-EA3421B944BA}"/>
              </a:ext>
            </a:extLst>
          </p:cNvPr>
          <p:cNvSpPr/>
          <p:nvPr/>
        </p:nvSpPr>
        <p:spPr>
          <a:xfrm>
            <a:off x="10959250" y="185679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58AA50-19E6-8C16-6CEC-AB94FF1C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49" y="1379341"/>
            <a:ext cx="6778923" cy="33493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7F9E90-793F-7B4C-6938-AFE2D21DC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448" y="1007466"/>
            <a:ext cx="7066504" cy="484306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E7D0264-0A29-E35E-95FF-5E21230D488B}"/>
              </a:ext>
            </a:extLst>
          </p:cNvPr>
          <p:cNvSpPr/>
          <p:nvPr/>
        </p:nvSpPr>
        <p:spPr>
          <a:xfrm>
            <a:off x="2140181" y="227363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4D6D95D-6970-3A27-2039-59C61C6A1240}"/>
              </a:ext>
            </a:extLst>
          </p:cNvPr>
          <p:cNvSpPr/>
          <p:nvPr/>
        </p:nvSpPr>
        <p:spPr>
          <a:xfrm>
            <a:off x="403437" y="3291373"/>
            <a:ext cx="402133" cy="356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B30D40-06C9-56EA-CC19-ACF65C9EDDFA}"/>
              </a:ext>
            </a:extLst>
          </p:cNvPr>
          <p:cNvSpPr/>
          <p:nvPr/>
        </p:nvSpPr>
        <p:spPr>
          <a:xfrm>
            <a:off x="6411837" y="1904404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9FE91E-617F-B685-DE2A-0A5BFBD15C1A}"/>
              </a:ext>
            </a:extLst>
          </p:cNvPr>
          <p:cNvSpPr/>
          <p:nvPr/>
        </p:nvSpPr>
        <p:spPr>
          <a:xfrm>
            <a:off x="4588205" y="3094460"/>
            <a:ext cx="538619" cy="3750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1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DCCB-5BB7-4695-4AF9-B1C73352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90E7B00-2E15-9C2E-F82B-7A9DD0621D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1FC447-9787-0932-6179-61EE725536A0}"/>
              </a:ext>
            </a:extLst>
          </p:cNvPr>
          <p:cNvSpPr txBox="1"/>
          <p:nvPr/>
        </p:nvSpPr>
        <p:spPr>
          <a:xfrm>
            <a:off x="479503" y="412596"/>
            <a:ext cx="37753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주의사항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FEE49A-5927-6B40-8A76-E1C3724B8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94"/>
          <a:stretch/>
        </p:blipFill>
        <p:spPr>
          <a:xfrm>
            <a:off x="2738555" y="1817816"/>
            <a:ext cx="7064352" cy="462758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2FC3712-9A76-9A53-E7E8-85BB828C6287}"/>
              </a:ext>
            </a:extLst>
          </p:cNvPr>
          <p:cNvSpPr/>
          <p:nvPr/>
        </p:nvSpPr>
        <p:spPr>
          <a:xfrm>
            <a:off x="2835158" y="257000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2A3111-AE72-DAD4-5BC0-BCE787416829}"/>
              </a:ext>
            </a:extLst>
          </p:cNvPr>
          <p:cNvSpPr/>
          <p:nvPr/>
        </p:nvSpPr>
        <p:spPr>
          <a:xfrm>
            <a:off x="4169435" y="477203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5B34D-FB0B-1E0E-6BD3-A05B007C83B1}"/>
              </a:ext>
            </a:extLst>
          </p:cNvPr>
          <p:cNvSpPr/>
          <p:nvPr/>
        </p:nvSpPr>
        <p:spPr>
          <a:xfrm>
            <a:off x="3833358" y="5507158"/>
            <a:ext cx="3305908" cy="251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AEE58-4DBD-4756-B05A-ABFDD616B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C22687F0-D548-ECFA-C952-5A0F64F393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0F991-2324-9512-B375-6AABA411261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ECD7B-A7F6-2F60-76F2-B9898959D8FC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D6262-2432-A019-CA0C-6309E0635976}"/>
              </a:ext>
            </a:extLst>
          </p:cNvPr>
          <p:cNvSpPr txBox="1"/>
          <p:nvPr/>
        </p:nvSpPr>
        <p:spPr>
          <a:xfrm>
            <a:off x="4873516" y="1560058"/>
            <a:ext cx="2444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switch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13910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1366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5790D9-55E0-58B7-742B-6CC6204B660A}"/>
              </a:ext>
            </a:extLst>
          </p:cNvPr>
          <p:cNvSpPr/>
          <p:nvPr/>
        </p:nvSpPr>
        <p:spPr>
          <a:xfrm>
            <a:off x="5710989" y="1417276"/>
            <a:ext cx="5855369" cy="50211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A97D0FFA-4D3D-8134-6F9D-738114AF1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50318"/>
            <a:ext cx="5417009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AutoNum type="arabicPeriod"/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변수 또는 조건식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범위 이하의 정수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,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문자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,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스트링만 가능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실수는 불가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2.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일치하는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case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문으로 이동 후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break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문을 만날 때까지 문장들 수행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(break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문이 없으면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문의 끝까지 진행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3.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일치하는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case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문의 값이 없는 경우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default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문으로 이동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(default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 생략 가능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A6499F4-40F1-C04C-AF4B-EEA3767C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34597"/>
            <a:ext cx="4456432" cy="47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D8AD1-0BAB-257F-D061-8B5AB85C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EB2A55-7C1F-ABA8-B073-026CA0740B40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3292F-F53B-6AEB-3E84-66168BAB08F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CDC83-3160-E9B0-E526-DFCA50874BD6}"/>
              </a:ext>
            </a:extLst>
          </p:cNvPr>
          <p:cNvSpPr txBox="1"/>
          <p:nvPr/>
        </p:nvSpPr>
        <p:spPr>
          <a:xfrm>
            <a:off x="1724063" y="536865"/>
            <a:ext cx="49354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F30F2C-83DD-4488-0447-654E2E02D32C}"/>
              </a:ext>
            </a:extLst>
          </p:cNvPr>
          <p:cNvSpPr/>
          <p:nvPr/>
        </p:nvSpPr>
        <p:spPr>
          <a:xfrm>
            <a:off x="934116" y="1475874"/>
            <a:ext cx="4966534" cy="5181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7710AC-B746-463A-4A92-AD063A9D83AD}"/>
              </a:ext>
            </a:extLst>
          </p:cNvPr>
          <p:cNvSpPr/>
          <p:nvPr/>
        </p:nvSpPr>
        <p:spPr>
          <a:xfrm>
            <a:off x="6365077" y="1475874"/>
            <a:ext cx="4966534" cy="5181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FC1B876-5018-3003-7253-0EFD8781E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112" y="1558295"/>
            <a:ext cx="363454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변수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or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</a:t>
            </a:r>
            <a:r>
              <a:rPr lang="ko-KR" altLang="en-US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</a:t>
            </a:r>
            <a:r>
              <a:rPr lang="ko-KR" altLang="en-US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F8B9FE8A-7EA4-50CD-936E-FF5DA8218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397" y="2001875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이라면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F35ED307-DB98-6EC2-8602-92E8E0490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7932" y="1558295"/>
            <a:ext cx="471758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(num)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(1);    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(2);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(“default”);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32240CCC-6586-50A7-80A8-4E96A3212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397" y="3429000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173EF2AA-2ABF-6305-12FB-21D0DA7D9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1263" y="4825574"/>
            <a:ext cx="3717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 아니라면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8F0D0674-E673-4AD5-4F71-59B311EF7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3148" y="2476040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1 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D9EE753B-3160-F30F-D453-594DC44B5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6762" y="3876316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2 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217E6B1E-EF8F-3CBC-0F2E-DBC10C465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8185" y="5220108"/>
            <a:ext cx="3717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default 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04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8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02766-1B7B-D0F0-65A9-4564E9208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F410A0-A07A-38E4-57FA-6649E6EB0D65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1BD93-C445-0D53-555A-47D0A49F2A3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791D8-77BE-766A-7F28-C82438547775}"/>
              </a:ext>
            </a:extLst>
          </p:cNvPr>
          <p:cNvSpPr txBox="1"/>
          <p:nvPr/>
        </p:nvSpPr>
        <p:spPr>
          <a:xfrm>
            <a:off x="1724063" y="536865"/>
            <a:ext cx="3957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예제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3834E4-075B-E5C9-ABAD-F4E3F76FA034}"/>
              </a:ext>
            </a:extLst>
          </p:cNvPr>
          <p:cNvSpPr/>
          <p:nvPr/>
        </p:nvSpPr>
        <p:spPr>
          <a:xfrm>
            <a:off x="934116" y="1179051"/>
            <a:ext cx="4966534" cy="54784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B0CC08-CB29-C91A-709C-360706242CB8}"/>
              </a:ext>
            </a:extLst>
          </p:cNvPr>
          <p:cNvSpPr/>
          <p:nvPr/>
        </p:nvSpPr>
        <p:spPr>
          <a:xfrm>
            <a:off x="6365077" y="1179051"/>
            <a:ext cx="4966534" cy="54784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AEFE9B4E-59DA-C586-4FA5-45A009194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827" y="1237366"/>
            <a:ext cx="4717581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(num)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(“yes”);    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3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(“no”);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(“default”);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DA316ACA-8F85-C3D9-8304-C89EF8845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1716561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30FB48F9-CB02-C3AD-E945-C0A244C29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2262315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DCA4CD04-AA2A-C3C1-D68E-7EF03EB92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5100767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DD7943E5-5574-408B-7323-B5FB79DEE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5646521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C68491E5-8A7A-A070-B772-295EE8BB4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3495934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4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31F56C23-C8D8-5B4F-8893-DD91E2068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4041688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default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91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772</Words>
  <Application>Microsoft Office PowerPoint</Application>
  <PresentationFormat>와이드스크린</PresentationFormat>
  <Paragraphs>205</Paragraphs>
  <Slides>36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Pretendard</vt:lpstr>
      <vt:lpstr>Pretendard Black</vt:lpstr>
      <vt:lpstr>견명조</vt:lpstr>
      <vt:lpstr>맑은 고딕</vt:lpstr>
      <vt:lpstr>Arial</vt:lpstr>
      <vt:lpstr>Calibri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이어진</cp:lastModifiedBy>
  <cp:revision>38</cp:revision>
  <dcterms:created xsi:type="dcterms:W3CDTF">2023-04-24T02:25:46Z</dcterms:created>
  <dcterms:modified xsi:type="dcterms:W3CDTF">2024-03-13T01:47:19Z</dcterms:modified>
</cp:coreProperties>
</file>